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3" r:id="rId5"/>
  </p:sldIdLst>
  <p:sldSz cx="6858000" cy="9906000" type="A4"/>
  <p:notesSz cx="6669088" cy="98726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438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UHANEN Heli" userId="2b11d32f-5c79-41b9-9888-b77c306916f8" providerId="ADAL" clId="{8693DEF2-24D4-49E7-8FB5-83749935A572}"/>
    <pc:docChg chg="modSld">
      <pc:chgData name="JAUHANEN Heli" userId="2b11d32f-5c79-41b9-9888-b77c306916f8" providerId="ADAL" clId="{8693DEF2-24D4-49E7-8FB5-83749935A572}" dt="2026-07-02T11:59:33.714" v="23" actId="20577"/>
      <pc:docMkLst>
        <pc:docMk/>
      </pc:docMkLst>
      <pc:sldChg chg="modSp mod">
        <pc:chgData name="JAUHANEN Heli" userId="2b11d32f-5c79-41b9-9888-b77c306916f8" providerId="ADAL" clId="{8693DEF2-24D4-49E7-8FB5-83749935A572}" dt="2026-07-02T11:59:33.714" v="23" actId="20577"/>
        <pc:sldMkLst>
          <pc:docMk/>
          <pc:sldMk cId="1929679781" sldId="263"/>
        </pc:sldMkLst>
        <pc:spChg chg="mod">
          <ac:chgData name="JAUHANEN Heli" userId="2b11d32f-5c79-41b9-9888-b77c306916f8" providerId="ADAL" clId="{8693DEF2-24D4-49E7-8FB5-83749935A572}" dt="2026-07-02T11:59:33.714" v="23" actId="20577"/>
          <ac:spMkLst>
            <pc:docMk/>
            <pc:sldMk cId="1929679781" sldId="263"/>
            <ac:spMk id="5" creationId="{4D1486BD-B33D-D791-782F-4F81964E2CFB}"/>
          </ac:spMkLst>
        </pc:spChg>
        <pc:spChg chg="mod">
          <ac:chgData name="JAUHANEN Heli" userId="2b11d32f-5c79-41b9-9888-b77c306916f8" providerId="ADAL" clId="{8693DEF2-24D4-49E7-8FB5-83749935A572}" dt="2026-07-02T06:44:34.698" v="3" actId="20577"/>
          <ac:spMkLst>
            <pc:docMk/>
            <pc:sldMk cId="1929679781" sldId="263"/>
            <ac:spMk id="56" creationId="{76CDEF6C-6FE0-4AD8-A216-283D6BEE05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4DA92-4CCC-44DD-B5E7-D95B6BDD4AA1}" type="datetimeFigureOut">
              <a:rPr lang="fi-FI" smtClean="0"/>
              <a:t>2.7.2026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6997-C2DA-437D-A658-C90C30DC733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0966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4DA92-4CCC-44DD-B5E7-D95B6BDD4AA1}" type="datetimeFigureOut">
              <a:rPr lang="fi-FI" smtClean="0"/>
              <a:t>2.7.2026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6997-C2DA-437D-A658-C90C30DC733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4588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4DA92-4CCC-44DD-B5E7-D95B6BDD4AA1}" type="datetimeFigureOut">
              <a:rPr lang="fi-FI" smtClean="0"/>
              <a:t>2.7.2026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6997-C2DA-437D-A658-C90C30DC733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1768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4DA92-4CCC-44DD-B5E7-D95B6BDD4AA1}" type="datetimeFigureOut">
              <a:rPr lang="fi-FI" smtClean="0"/>
              <a:t>2.7.2026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6997-C2DA-437D-A658-C90C30DC733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74475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4DA92-4CCC-44DD-B5E7-D95B6BDD4AA1}" type="datetimeFigureOut">
              <a:rPr lang="fi-FI" smtClean="0"/>
              <a:t>2.7.2026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6997-C2DA-437D-A658-C90C30DC733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6506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4DA92-4CCC-44DD-B5E7-D95B6BDD4AA1}" type="datetimeFigureOut">
              <a:rPr lang="fi-FI" smtClean="0"/>
              <a:t>2.7.2026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6997-C2DA-437D-A658-C90C30DC733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24725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4DA92-4CCC-44DD-B5E7-D95B6BDD4AA1}" type="datetimeFigureOut">
              <a:rPr lang="fi-FI" smtClean="0"/>
              <a:t>2.7.2026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6997-C2DA-437D-A658-C90C30DC7336}" type="slidenum">
              <a:rPr lang="fi-FI" smtClean="0"/>
              <a:t>‹#›</a:t>
            </a:fld>
            <a:endParaRPr lang="fi-FI"/>
          </a:p>
        </p:txBody>
      </p:sp>
      <p:pic>
        <p:nvPicPr>
          <p:cNvPr id="35" name="Kuva 34">
            <a:extLst>
              <a:ext uri="{FF2B5EF4-FFF2-40B4-BE49-F238E27FC236}">
                <a16:creationId xmlns:a16="http://schemas.microsoft.com/office/drawing/2014/main" id="{C30D152A-A15E-4FA3-8C19-4FE2A333E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6119" y="200891"/>
            <a:ext cx="1120986" cy="67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523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4DA92-4CCC-44DD-B5E7-D95B6BDD4AA1}" type="datetimeFigureOut">
              <a:rPr lang="fi-FI" smtClean="0"/>
              <a:t>2.7.2026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6997-C2DA-437D-A658-C90C30DC733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361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4DA92-4CCC-44DD-B5E7-D95B6BDD4AA1}" type="datetimeFigureOut">
              <a:rPr lang="fi-FI" smtClean="0"/>
              <a:t>2.7.2026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6997-C2DA-437D-A658-C90C30DC733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802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4DA92-4CCC-44DD-B5E7-D95B6BDD4AA1}" type="datetimeFigureOut">
              <a:rPr lang="fi-FI" smtClean="0"/>
              <a:t>2.7.2026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6997-C2DA-437D-A658-C90C30DC733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49062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4DA92-4CCC-44DD-B5E7-D95B6BDD4AA1}" type="datetimeFigureOut">
              <a:rPr lang="fi-FI" smtClean="0"/>
              <a:t>2.7.2026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06997-C2DA-437D-A658-C90C30DC733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5888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4DA92-4CCC-44DD-B5E7-D95B6BDD4AA1}" type="datetimeFigureOut">
              <a:rPr lang="fi-FI" smtClean="0"/>
              <a:t>2.7.2026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06997-C2DA-437D-A658-C90C30DC733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07627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kstiruutu 42">
            <a:extLst>
              <a:ext uri="{FF2B5EF4-FFF2-40B4-BE49-F238E27FC236}">
                <a16:creationId xmlns:a16="http://schemas.microsoft.com/office/drawing/2014/main" id="{2011AF2A-A29D-416A-901E-921D8DC13026}"/>
              </a:ext>
            </a:extLst>
          </p:cNvPr>
          <p:cNvSpPr txBox="1"/>
          <p:nvPr userDrawn="1"/>
        </p:nvSpPr>
        <p:spPr>
          <a:xfrm>
            <a:off x="1443782" y="1532873"/>
            <a:ext cx="541421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MENU 1</a:t>
            </a:r>
            <a:r>
              <a:rPr lang="fi-FI" sz="1600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                                                               46,82€</a:t>
            </a:r>
            <a:endParaRPr lang="fi-FI" sz="800" dirty="0">
              <a:latin typeface="Cambria" panose="02040503050406030204" pitchFamily="18" charset="0"/>
              <a:ea typeface="Cambria" panose="02040503050406030204" pitchFamily="18" charset="0"/>
              <a:cs typeface="Sansa Pro Normal" panose="020B0504020101020102" pitchFamily="34" charset="0"/>
            </a:endParaRPr>
          </a:p>
          <a:p>
            <a:pPr fontAlgn="base"/>
            <a:r>
              <a:rPr lang="fi-FI" sz="1400" dirty="0">
                <a:latin typeface="Cambria" panose="02040503050406030204" pitchFamily="18" charset="0"/>
                <a:ea typeface="Cambria" panose="02040503050406030204" pitchFamily="18" charset="0"/>
              </a:rPr>
              <a:t>Jääkellarinlohta, </a:t>
            </a:r>
            <a:r>
              <a:rPr lang="fi-FI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pikkelöityä</a:t>
            </a:r>
            <a:r>
              <a:rPr lang="fi-FI" sz="1400" dirty="0">
                <a:latin typeface="Cambria" panose="02040503050406030204" pitchFamily="18" charset="0"/>
                <a:ea typeface="Cambria" panose="02040503050406030204" pitchFamily="18" charset="0"/>
              </a:rPr>
              <a:t> raitajuurta, seesamia sekä wasabiemulsio</a:t>
            </a:r>
          </a:p>
          <a:p>
            <a:pPr fontAlgn="base"/>
            <a:r>
              <a:rPr lang="fi-FI" sz="1400" dirty="0">
                <a:latin typeface="Cambria" panose="02040503050406030204" pitchFamily="18" charset="0"/>
                <a:ea typeface="Cambria" panose="02040503050406030204" pitchFamily="18" charset="0"/>
              </a:rPr>
              <a:t>Paahdettua ankanrintaa, </a:t>
            </a:r>
            <a:r>
              <a:rPr lang="fi-FI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kurpitsapyrettä</a:t>
            </a:r>
            <a:r>
              <a:rPr lang="fi-FI" sz="1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fi-FI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misolla</a:t>
            </a:r>
            <a:r>
              <a:rPr lang="fi-FI" sz="1400" dirty="0">
                <a:latin typeface="Cambria" panose="02040503050406030204" pitchFamily="18" charset="0"/>
                <a:ea typeface="Cambria" panose="02040503050406030204" pitchFamily="18" charset="0"/>
              </a:rPr>
              <a:t> maustettua ruusukaalia sekä tummaa </a:t>
            </a:r>
            <a:r>
              <a:rPr lang="fi-FI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yuzukoshokastiketta</a:t>
            </a:r>
            <a:endParaRPr lang="fi-FI" sz="14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fontAlgn="base"/>
            <a:r>
              <a:rPr lang="fi-FI" sz="1400" dirty="0">
                <a:latin typeface="Cambria" panose="02040503050406030204" pitchFamily="18" charset="0"/>
                <a:ea typeface="Cambria" panose="02040503050406030204" pitchFamily="18" charset="0"/>
              </a:rPr>
              <a:t>Uuniomenamoussea, suolakaramellia sekä paahdettua mantelia</a:t>
            </a:r>
          </a:p>
          <a:p>
            <a:endParaRPr lang="fi-FI" sz="800" dirty="0">
              <a:latin typeface="Cambria" panose="02040503050406030204" pitchFamily="18" charset="0"/>
              <a:ea typeface="Cambria" panose="02040503050406030204" pitchFamily="18" charset="0"/>
              <a:cs typeface="Sansa Pro Normal" panose="020B0504020101020102" pitchFamily="34" charset="0"/>
            </a:endParaRPr>
          </a:p>
          <a:p>
            <a:r>
              <a:rPr lang="en-US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Ice-cellar salmon, pickled candy-cane beet, sesame, and wasabi emulsion</a:t>
            </a:r>
          </a:p>
          <a:p>
            <a:r>
              <a:rPr lang="en-US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Roasted duck breast, pumpkin purée, miso-seasoned Brussels sprouts, and dark yuzu-kosho sauce</a:t>
            </a:r>
          </a:p>
          <a:p>
            <a:r>
              <a:rPr lang="en-US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Baked apple mousse, salted caramel, and roasted almond</a:t>
            </a:r>
            <a:endParaRPr lang="fi-FI" sz="1400" i="1" dirty="0">
              <a:latin typeface="Cambria" panose="02040503050406030204" pitchFamily="18" charset="0"/>
              <a:ea typeface="Cambria" panose="02040503050406030204" pitchFamily="18" charset="0"/>
              <a:cs typeface="Sansa Pro Normal" panose="020B0504020101020102" pitchFamily="34" charset="0"/>
            </a:endParaRPr>
          </a:p>
        </p:txBody>
      </p:sp>
      <p:sp>
        <p:nvSpPr>
          <p:cNvPr id="49" name="Tekstiruutu 48">
            <a:extLst>
              <a:ext uri="{FF2B5EF4-FFF2-40B4-BE49-F238E27FC236}">
                <a16:creationId xmlns:a16="http://schemas.microsoft.com/office/drawing/2014/main" id="{A7B62450-7DE4-4759-8DE0-49B8B9424914}"/>
              </a:ext>
            </a:extLst>
          </p:cNvPr>
          <p:cNvSpPr txBox="1"/>
          <p:nvPr userDrawn="1"/>
        </p:nvSpPr>
        <p:spPr>
          <a:xfrm>
            <a:off x="1438453" y="4396430"/>
            <a:ext cx="52314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Menu 2</a:t>
            </a:r>
            <a:r>
              <a:rPr lang="fi-FI" b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		</a:t>
            </a:r>
            <a:r>
              <a:rPr lang="fi-FI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					</a:t>
            </a:r>
            <a:r>
              <a:rPr lang="fi-FI" sz="1600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46,82€</a:t>
            </a:r>
            <a:endParaRPr lang="fi-FI" sz="1400" dirty="0">
              <a:latin typeface="Cambria" panose="02040503050406030204" pitchFamily="18" charset="0"/>
              <a:ea typeface="Cambria" panose="02040503050406030204" pitchFamily="18" charset="0"/>
              <a:cs typeface="Sansa Pro Normal" panose="020B0504020101020102" pitchFamily="34" charset="0"/>
            </a:endParaRPr>
          </a:p>
          <a:p>
            <a:r>
              <a:rPr lang="fi-FI" sz="1400" dirty="0">
                <a:latin typeface="Cambria" panose="02040503050406030204" pitchFamily="18" charset="0"/>
                <a:ea typeface="Cambria" panose="02040503050406030204" pitchFamily="18" charset="0"/>
              </a:rPr>
              <a:t>Punajuuri-tartar, lipstikkamajoneesia sekä </a:t>
            </a:r>
            <a:r>
              <a:rPr lang="fi-FI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pikkelöityä</a:t>
            </a:r>
            <a:r>
              <a:rPr lang="fi-FI" sz="1400" dirty="0">
                <a:latin typeface="Cambria" panose="02040503050406030204" pitchFamily="18" charset="0"/>
                <a:ea typeface="Cambria" panose="02040503050406030204" pitchFamily="18" charset="0"/>
              </a:rPr>
              <a:t> sinappia</a:t>
            </a:r>
          </a:p>
          <a:p>
            <a:pPr fontAlgn="base"/>
            <a:r>
              <a:rPr lang="fi-FI" sz="1400" dirty="0">
                <a:latin typeface="Cambria" panose="02040503050406030204" pitchFamily="18" charset="0"/>
                <a:ea typeface="Cambria" panose="02040503050406030204" pitchFamily="18" charset="0"/>
              </a:rPr>
              <a:t>Peura </a:t>
            </a:r>
            <a:r>
              <a:rPr lang="fi-FI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wallenberg</a:t>
            </a:r>
            <a:r>
              <a:rPr lang="fi-FI" sz="14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fi-FI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palsternakkapyrettä</a:t>
            </a:r>
            <a:r>
              <a:rPr lang="fi-FI" sz="1400" dirty="0">
                <a:latin typeface="Cambria" panose="02040503050406030204" pitchFamily="18" charset="0"/>
                <a:ea typeface="Cambria" panose="02040503050406030204" pitchFamily="18" charset="0"/>
              </a:rPr>
              <a:t>, rapeaa lehtikaalia sekä tumma katajanmarjakastike</a:t>
            </a:r>
          </a:p>
          <a:p>
            <a:pPr fontAlgn="base"/>
            <a:r>
              <a:rPr lang="fi-FI" sz="1400" dirty="0">
                <a:latin typeface="Cambria" panose="02040503050406030204" pitchFamily="18" charset="0"/>
                <a:ea typeface="Cambria" panose="02040503050406030204" pitchFamily="18" charset="0"/>
              </a:rPr>
              <a:t>Uuniomenamoussea, suolakaramellia sekä paahdettua mantelia</a:t>
            </a:r>
          </a:p>
          <a:p>
            <a:pPr fontAlgn="base"/>
            <a:endParaRPr lang="fi-FI" sz="1400" dirty="0">
              <a:latin typeface="Cambria" panose="02040503050406030204" pitchFamily="18" charset="0"/>
              <a:ea typeface="Cambria" panose="02040503050406030204" pitchFamily="18" charset="0"/>
              <a:cs typeface="Sansa Pro Normal" panose="020B0504020101020102" pitchFamily="34" charset="0"/>
            </a:endParaRPr>
          </a:p>
          <a:p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Beetroot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tartare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,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lovage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mayonnaise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, and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pickled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mustard</a:t>
            </a:r>
            <a:endParaRPr lang="fi-FI" sz="1400" i="1" dirty="0">
              <a:latin typeface="Cambria" panose="02040503050406030204" pitchFamily="18" charset="0"/>
              <a:ea typeface="Cambria" panose="02040503050406030204" pitchFamily="18" charset="0"/>
              <a:cs typeface="Sansa Pro Normal" panose="020B0504020101020102" pitchFamily="34" charset="0"/>
            </a:endParaRPr>
          </a:p>
          <a:p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Venison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Wallenberg,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parsnip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purée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,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crispy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kale, and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dark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juniper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berry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sauce</a:t>
            </a:r>
            <a:endParaRPr lang="fi-FI" sz="1400" i="1" dirty="0">
              <a:latin typeface="Cambria" panose="02040503050406030204" pitchFamily="18" charset="0"/>
              <a:ea typeface="Cambria" panose="02040503050406030204" pitchFamily="18" charset="0"/>
              <a:cs typeface="Sansa Pro Normal" panose="020B0504020101020102" pitchFamily="34" charset="0"/>
            </a:endParaRPr>
          </a:p>
          <a:p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Baked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apple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mousse,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salted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caramel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, and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roasted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almond</a:t>
            </a:r>
            <a:endParaRPr lang="fi-FI" dirty="0">
              <a:latin typeface="Sansa Pro Normal" panose="020B0504020101020102" pitchFamily="34" charset="0"/>
              <a:cs typeface="Sansa Pro Normal" panose="020B0504020101020102" pitchFamily="34" charset="0"/>
            </a:endParaRPr>
          </a:p>
        </p:txBody>
      </p:sp>
      <p:sp>
        <p:nvSpPr>
          <p:cNvPr id="56" name="Tekstiruutu 55">
            <a:extLst>
              <a:ext uri="{FF2B5EF4-FFF2-40B4-BE49-F238E27FC236}">
                <a16:creationId xmlns:a16="http://schemas.microsoft.com/office/drawing/2014/main" id="{76CDEF6C-6FE0-4AD8-A216-283D6BEE05AF}"/>
              </a:ext>
            </a:extLst>
          </p:cNvPr>
          <p:cNvSpPr txBox="1"/>
          <p:nvPr userDrawn="1"/>
        </p:nvSpPr>
        <p:spPr>
          <a:xfrm>
            <a:off x="1438453" y="6952211"/>
            <a:ext cx="523148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Menu 3</a:t>
            </a:r>
            <a:r>
              <a:rPr lang="fi-FI" sz="1600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							58,40€</a:t>
            </a:r>
            <a:br>
              <a:rPr lang="fi-FI" sz="1600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</a:br>
            <a:r>
              <a:rPr lang="fi-FI" sz="1400" dirty="0">
                <a:latin typeface="Cambria" panose="02040503050406030204" pitchFamily="18" charset="0"/>
                <a:ea typeface="Cambria" panose="02040503050406030204" pitchFamily="18" charset="0"/>
              </a:rPr>
              <a:t>Tattikeittoa sekä kirsikkaa</a:t>
            </a:r>
          </a:p>
          <a:p>
            <a:r>
              <a:rPr lang="fi-FI" sz="1400" dirty="0">
                <a:latin typeface="Cambria" panose="02040503050406030204" pitchFamily="18" charset="0"/>
                <a:ea typeface="Cambria" panose="02040503050406030204" pitchFamily="18" charset="0"/>
              </a:rPr>
              <a:t>Paahdettua lohta, </a:t>
            </a:r>
            <a:r>
              <a:rPr lang="fi-FI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sitrusperunapyre</a:t>
            </a:r>
            <a:r>
              <a:rPr lang="fi-FI" sz="1400" dirty="0">
                <a:latin typeface="Cambria" panose="02040503050406030204" pitchFamily="18" charset="0"/>
                <a:ea typeface="Cambria" panose="02040503050406030204" pitchFamily="18" charset="0"/>
              </a:rPr>
              <a:t> sekä rapukastiketta</a:t>
            </a:r>
          </a:p>
          <a:p>
            <a:r>
              <a:rPr lang="fi-FI" sz="1400" dirty="0">
                <a:latin typeface="Cambria" panose="02040503050406030204" pitchFamily="18" charset="0"/>
                <a:ea typeface="Cambria" panose="02040503050406030204" pitchFamily="18" charset="0"/>
              </a:rPr>
              <a:t>Tervalla maustettua </a:t>
            </a:r>
            <a:r>
              <a:rPr lang="fi-FI" sz="1400" dirty="0" err="1">
                <a:latin typeface="Cambria" panose="02040503050406030204" pitchFamily="18" charset="0"/>
                <a:ea typeface="Cambria" panose="02040503050406030204" pitchFamily="18" charset="0"/>
              </a:rPr>
              <a:t>cremebrulee</a:t>
            </a:r>
            <a:r>
              <a:rPr lang="fi-FI" sz="1400" dirty="0">
                <a:latin typeface="Cambria" panose="02040503050406030204" pitchFamily="18" charset="0"/>
                <a:ea typeface="Cambria" panose="02040503050406030204" pitchFamily="18" charset="0"/>
              </a:rPr>
              <a:t> sekä tyrniä</a:t>
            </a:r>
          </a:p>
          <a:p>
            <a:endParaRPr lang="fi-FI" sz="1400" dirty="0">
              <a:latin typeface="Cambria" panose="02040503050406030204" pitchFamily="18" charset="0"/>
              <a:ea typeface="Cambria" panose="02040503050406030204" pitchFamily="18" charset="0"/>
              <a:cs typeface="Sansa Pro Normal" panose="020B0504020101020102" pitchFamily="34" charset="0"/>
            </a:endParaRPr>
          </a:p>
          <a:p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Porcini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mushroom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soup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and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cherry</a:t>
            </a:r>
            <a:endParaRPr lang="fi-FI" sz="1400" i="1" dirty="0">
              <a:latin typeface="Cambria" panose="02040503050406030204" pitchFamily="18" charset="0"/>
              <a:ea typeface="Cambria" panose="02040503050406030204" pitchFamily="18" charset="0"/>
              <a:cs typeface="Sansa Pro Normal" panose="020B0504020101020102" pitchFamily="34" charset="0"/>
            </a:endParaRPr>
          </a:p>
          <a:p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Roasted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salmon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,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citrus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potato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purée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, and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crab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sauce</a:t>
            </a:r>
            <a:endParaRPr lang="fi-FI" sz="1400" i="1" dirty="0">
              <a:latin typeface="Cambria" panose="02040503050406030204" pitchFamily="18" charset="0"/>
              <a:ea typeface="Cambria" panose="02040503050406030204" pitchFamily="18" charset="0"/>
              <a:cs typeface="Sansa Pro Normal" panose="020B0504020101020102" pitchFamily="34" charset="0"/>
            </a:endParaRPr>
          </a:p>
          <a:p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Tar-flavored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crème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brûlée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and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sea</a:t>
            </a:r>
            <a:r>
              <a:rPr lang="fi-FI" sz="1400" i="1" dirty="0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 </a:t>
            </a:r>
            <a:r>
              <a:rPr lang="fi-FI" sz="1400" i="1" dirty="0" err="1">
                <a:latin typeface="Cambria" panose="02040503050406030204" pitchFamily="18" charset="0"/>
                <a:ea typeface="Cambria" panose="02040503050406030204" pitchFamily="18" charset="0"/>
                <a:cs typeface="Sansa Pro Normal" panose="020B0504020101020102" pitchFamily="34" charset="0"/>
              </a:rPr>
              <a:t>buckthorn</a:t>
            </a:r>
            <a:endParaRPr lang="fi-FI" sz="1400" dirty="0">
              <a:latin typeface="Cambria" panose="02040503050406030204" pitchFamily="18" charset="0"/>
              <a:ea typeface="Cambria" panose="02040503050406030204" pitchFamily="18" charset="0"/>
              <a:cs typeface="Sansa Pro Normal" panose="020B0504020101020102" pitchFamily="34" charset="0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4D1486BD-B33D-D791-782F-4F81964E2CFB}"/>
              </a:ext>
            </a:extLst>
          </p:cNvPr>
          <p:cNvSpPr txBox="1"/>
          <p:nvPr/>
        </p:nvSpPr>
        <p:spPr>
          <a:xfrm>
            <a:off x="1443781" y="131255"/>
            <a:ext cx="3429000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/>
              <a:t>Neste Espoo</a:t>
            </a:r>
            <a:r>
              <a:rPr lang="fi-FI"/>
              <a:t>/Porvoo</a:t>
            </a:r>
            <a:endParaRPr lang="fi-FI" dirty="0"/>
          </a:p>
          <a:p>
            <a:r>
              <a:rPr lang="fi-FI" dirty="0"/>
              <a:t>Edustus-lautastarjoilumenu</a:t>
            </a:r>
          </a:p>
          <a:p>
            <a:r>
              <a:rPr lang="fi-FI" dirty="0"/>
              <a:t>1.9. - 31.12.2026</a:t>
            </a:r>
          </a:p>
          <a:p>
            <a:r>
              <a:rPr lang="fi-FI" sz="1100" dirty="0"/>
              <a:t>Tilaukset vähintään 5 arkipäivää ennen tilaisuutta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65DC64DB-C49C-1870-2B50-72F594B76C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7968" cy="9906000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8D47A2A6-9A69-2110-B62B-C756F8B77620}"/>
              </a:ext>
            </a:extLst>
          </p:cNvPr>
          <p:cNvSpPr txBox="1"/>
          <p:nvPr/>
        </p:nvSpPr>
        <p:spPr>
          <a:xfrm>
            <a:off x="1438455" y="9153144"/>
            <a:ext cx="1680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 dirty="0">
                <a:latin typeface="Cambria" panose="02040503050406030204" pitchFamily="18" charset="0"/>
                <a:ea typeface="Cambria" panose="02040503050406030204" pitchFamily="18" charset="0"/>
              </a:rPr>
              <a:t>Sisältää kahvin ja teen</a:t>
            </a:r>
          </a:p>
          <a:p>
            <a:r>
              <a:rPr lang="fi-FI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Includes</a:t>
            </a:r>
            <a:r>
              <a:rPr lang="fi-FI" sz="1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fi-FI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coffee</a:t>
            </a:r>
            <a:r>
              <a:rPr lang="fi-FI" sz="1200" dirty="0">
                <a:latin typeface="Cambria" panose="02040503050406030204" pitchFamily="18" charset="0"/>
                <a:ea typeface="Cambria" panose="02040503050406030204" pitchFamily="18" charset="0"/>
              </a:rPr>
              <a:t> and </a:t>
            </a:r>
            <a:r>
              <a:rPr lang="fi-FI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tea</a:t>
            </a:r>
            <a:endParaRPr lang="fi-FI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6797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3c6c38a-c0ec-4efd-a669-6e8e40f32a7c">
      <Terms xmlns="http://schemas.microsoft.com/office/infopath/2007/PartnerControls"/>
    </lcf76f155ced4ddcb4097134ff3c332f>
    <TaxCatchAll xmlns="e81a503b-8d9d-45c2-b136-245f227e2fd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01B3815FBD0C4DA17181D7B17E31DD" ma:contentTypeVersion="14" ma:contentTypeDescription="Create a new document." ma:contentTypeScope="" ma:versionID="27a3c44787ded1c4e9d839e330222d72">
  <xsd:schema xmlns:xsd="http://www.w3.org/2001/XMLSchema" xmlns:xs="http://www.w3.org/2001/XMLSchema" xmlns:p="http://schemas.microsoft.com/office/2006/metadata/properties" xmlns:ns2="33c6c38a-c0ec-4efd-a669-6e8e40f32a7c" xmlns:ns3="e81a503b-8d9d-45c2-b136-245f227e2fd0" targetNamespace="http://schemas.microsoft.com/office/2006/metadata/properties" ma:root="true" ma:fieldsID="106f7293dc50dd3fa4217d35d4843519" ns2:_="" ns3:_="">
    <xsd:import namespace="33c6c38a-c0ec-4efd-a669-6e8e40f32a7c"/>
    <xsd:import namespace="e81a503b-8d9d-45c2-b136-245f227e2f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c6c38a-c0ec-4efd-a669-6e8e40f32a7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dcee97bd-1daf-4e2b-a83a-8c0fc503429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1a503b-8d9d-45c2-b136-245f227e2fd0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56d7492a-e7fb-4ac0-81b7-7bbfcedc8309}" ma:internalName="TaxCatchAll" ma:showField="CatchAllData" ma:web="e81a503b-8d9d-45c2-b136-245f227e2f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FAC7584-2898-4EF5-BB47-66FA75BEE130}">
  <ds:schemaRefs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33c6c38a-c0ec-4efd-a669-6e8e40f32a7c"/>
    <ds:schemaRef ds:uri="http://schemas.microsoft.com/office/infopath/2007/PartnerControls"/>
    <ds:schemaRef ds:uri="http://schemas.microsoft.com/office/2006/documentManagement/types"/>
    <ds:schemaRef ds:uri="e81a503b-8d9d-45c2-b136-245f227e2fd0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BC89E1B-DD7A-45BF-ADEC-AAF550B4D5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33341F-C7AB-41F9-9625-2F5D55E366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3c6c38a-c0ec-4efd-a669-6e8e40f32a7c"/>
    <ds:schemaRef ds:uri="e81a503b-8d9d-45c2-b136-245f227e2f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</TotalTime>
  <Words>202</Words>
  <Application>Microsoft Office PowerPoint</Application>
  <PresentationFormat>A4-paperi (210 x 297 mm)</PresentationFormat>
  <Paragraphs>29</Paragraphs>
  <Slides>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Cambria</vt:lpstr>
      <vt:lpstr>Sansa Pro Normal</vt:lpstr>
      <vt:lpstr>Office-teema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KORPELA Loviisa</dc:creator>
  <cp:lastModifiedBy>JAUHANEN Heli</cp:lastModifiedBy>
  <cp:revision>5</cp:revision>
  <cp:lastPrinted>2024-10-29T09:04:51Z</cp:lastPrinted>
  <dcterms:created xsi:type="dcterms:W3CDTF">2023-04-11T10:23:45Z</dcterms:created>
  <dcterms:modified xsi:type="dcterms:W3CDTF">2026-07-02T11:59:37Z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0x010100EC01B3815FBD0C4DA17181D7B17E31DD</vt:lpwstr>
  </property>
  <property fmtid="{D5CDD505-2E9C-101B-9397-08002B2CF9AE}" pid="3" name="MediaServiceImageTags">
    <vt:lpwstr/>
  </property>
</Properties>
</file>